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70" r:id="rId3"/>
    <p:sldId id="264" r:id="rId4"/>
    <p:sldId id="268" r:id="rId5"/>
    <p:sldId id="266" r:id="rId6"/>
    <p:sldId id="269" r:id="rId7"/>
    <p:sldId id="261" r:id="rId8"/>
    <p:sldId id="262" r:id="rId9"/>
    <p:sldId id="265" r:id="rId10"/>
    <p:sldId id="260" r:id="rId11"/>
    <p:sldId id="267" r:id="rId12"/>
    <p:sldId id="256" r:id="rId13"/>
    <p:sldId id="271" r:id="rId14"/>
    <p:sldId id="272" r:id="rId15"/>
    <p:sldId id="273" r:id="rId16"/>
    <p:sldId id="257" r:id="rId17"/>
    <p:sldId id="258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DEFF5-D5CB-462C-95C5-56F0A34CF40B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41252-396C-44DF-8CA2-9C09BD2CC3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41252-396C-44DF-8CA2-9C09BD2CC3F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D008F-8650-46DA-AEE4-D58DC393C575}" type="datetimeFigureOut">
              <a:rPr lang="ru-RU" smtClean="0"/>
              <a:pPr/>
              <a:t>11.11.2013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28C05-B6FC-47AF-92A4-222FA004B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D%EB%E5%EA%F2%F0%EE%EB%E8%E7" TargetMode="External"/><Relationship Id="rId13" Type="http://schemas.openxmlformats.org/officeDocument/2006/relationships/hyperlink" Target="http://ru.wikipedia.org/wiki/%D0%90%D0%BD%D0%B8%D0%BE%D0%BD" TargetMode="External"/><Relationship Id="rId3" Type="http://schemas.openxmlformats.org/officeDocument/2006/relationships/hyperlink" Target="http://ru.wikipedia.org/wiki/%D0%AD%D0%BB%D0%B5%D0%BA%D1%82%D1%80%D0%B8%D1%87%D0%B5%D1%81%D0%BA%D0%B8%D0%B9_%D1%82%D0%BE%D0%BA" TargetMode="External"/><Relationship Id="rId7" Type="http://schemas.openxmlformats.org/officeDocument/2006/relationships/hyperlink" Target="http://ru.wikipedia.org/wiki/%D0%9A%D0%B0%D1%82%D0%BE%D0%B4" TargetMode="External"/><Relationship Id="rId12" Type="http://schemas.openxmlformats.org/officeDocument/2006/relationships/hyperlink" Target="http://ru.wikipedia.org/wiki/%D0%90%D0%BC%D0%BC%D0%BE%D0%BD%D0%B8%D0%B9" TargetMode="External"/><Relationship Id="rId2" Type="http://schemas.openxmlformats.org/officeDocument/2006/relationships/hyperlink" Target="http://ru.wikipedia.org/wiki/%D0%AD%D0%BB%D0%B5%D0%BA%D1%82%D1%80%D0%BE%D0%B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%D0%90%D0%BD%D0%BE%D0%B4" TargetMode="External"/><Relationship Id="rId11" Type="http://schemas.openxmlformats.org/officeDocument/2006/relationships/hyperlink" Target="http://ru.wikipedia.org/wiki/%D0%92%D0%BE%D0%B4%D0%BE%D1%80%D0%BE%D0%B4" TargetMode="External"/><Relationship Id="rId5" Type="http://schemas.openxmlformats.org/officeDocument/2006/relationships/hyperlink" Target="http://ru.wikipedia.org/wiki/%D0%98%D0%BE%D0%BD" TargetMode="External"/><Relationship Id="rId10" Type="http://schemas.openxmlformats.org/officeDocument/2006/relationships/hyperlink" Target="http://ru.wikipedia.org/wiki/%D0%9C%D0%B5%D1%82%D0%B0%D0%BB%D0%BB" TargetMode="External"/><Relationship Id="rId4" Type="http://schemas.openxmlformats.org/officeDocument/2006/relationships/hyperlink" Target="http://ru.wikipedia.org/wiki/%D0%AD%D0%BB%D0%B5%D0%BA%D1%82%D1%80%D0%BE%D0%BB%D0%B8%D1%82" TargetMode="External"/><Relationship Id="rId9" Type="http://schemas.openxmlformats.org/officeDocument/2006/relationships/hyperlink" Target="http://ru.wikipedia.org/wiki/%D0%9A%D0%B0%D1%82%D0%B8%D0%BE%D0%B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images.yandex.kz/yandsearch?source=psearch&amp;text=%D1%8D%D0%BB%D0%B5%D0%BA%D1%82%D1%80%D0%BE%D0%BB%D0%B8%D0%B7&amp;fp=0&amp;pos=1&amp;rpt=simage&amp;lr=10306&amp;uinfo=ww-1333-wh-641-fw-1108-fh-448-pd-1&amp;img_url=http://www.physics.ru/courses/op25part2/content/chapter1/section/paragraph15/images/1-15-1.gi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E%D0%BB%D1%8F%D1%80%D0%BD%D0%B0%D1%8F_%D0%BC%D0%B0%D1%81%D1%81%D0%B0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ru.wikipedia.org/wiki/%D0%9F%D0%BE%D1%81%D1%82%D0%BE%D1%8F%D0%BD%D0%BD%D0%B0%D1%8F_%D0%A4%D0%B0%D1%80%D0%B0%D0%B4%D0%B5%D1%8F" TargetMode="External"/><Relationship Id="rId2" Type="http://schemas.openxmlformats.org/officeDocument/2006/relationships/hyperlink" Target="//upload.wikimedia.org/wikipedia/commons/8/88/M_Faraday_Th_Phillips_oil_184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C%D0%BE%D0%BB%D1%8C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ru.wikipedia.org/wiki/%D0%9A%D1%83%D0%BB%D0%BE%D0%BD" TargetMode="External"/><Relationship Id="rId10" Type="http://schemas.openxmlformats.org/officeDocument/2006/relationships/hyperlink" Target="http://ru.wikipedia.org/wiki/%D0%98%D0%BE%D0%BD" TargetMode="External"/><Relationship Id="rId4" Type="http://schemas.openxmlformats.org/officeDocument/2006/relationships/hyperlink" Target="http://ru.wikipedia.org/wiki/%D0%AD%D0%BB%D0%B5%D0%BA%D1%82%D1%80%D0%B8%D1%87%D0%B5%D1%81%D0%BA%D0%B8%D0%B9_%D0%B7%D0%B0%D1%80%D1%8F%D0%B4" TargetMode="External"/><Relationship Id="rId9" Type="http://schemas.openxmlformats.org/officeDocument/2006/relationships/hyperlink" Target="http://ru.wikipedia.org/wiki/%D0%92%D0%B0%D0%BB%D0%B5%D0%BD%D1%82%D0%BD%D0%BE%D1%81%D1%82%D1%8C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1%82%D0%BE%D0%BC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ru.wikipedia.org/wiki/%D0%AD%D0%BB%D0%B5%D0%BA%D1%82%D1%80%D0%BE%D0%BD" TargetMode="External"/><Relationship Id="rId4" Type="http://schemas.openxmlformats.org/officeDocument/2006/relationships/hyperlink" Target="http://ru.wikipedia.org/wiki/%D0%A2%D0%BE%D0%BC%D1%81%D0%BE%D0%BD,_%D0%94%D0%B6%D0%BE%D0%B7%D0%B5%D1%84_%D0%94%D0%B6%D0%BE%D0%B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ru/courses/op25part2/content/scientist/thomson_j.html" TargetMode="External"/><Relationship Id="rId2" Type="http://schemas.openxmlformats.org/officeDocument/2006/relationships/hyperlink" Target="http://physics.ru/courses/op25part2/content/scientist/hertz.html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836712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Демокрит</a:t>
            </a:r>
            <a:r>
              <a:rPr lang="ru-RU" sz="2400" dirty="0" smtClean="0"/>
              <a:t> – </a:t>
            </a:r>
            <a:r>
              <a:rPr lang="en-US" sz="2400" dirty="0" smtClean="0"/>
              <a:t>V </a:t>
            </a:r>
            <a:r>
              <a:rPr lang="ru-RU" sz="2400" dirty="0" smtClean="0"/>
              <a:t>в. до н.э. назвал частицы атом, что значит неделимый…</a:t>
            </a:r>
          </a:p>
          <a:p>
            <a:r>
              <a:rPr lang="ru-RU" sz="2400" dirty="0" smtClean="0"/>
              <a:t>Начало вселенной – атомы и пустота, все же остальное существует лишь во мнении – </a:t>
            </a:r>
            <a:r>
              <a:rPr lang="ru-RU" sz="2400" dirty="0" err="1" smtClean="0"/>
              <a:t>Демокрит</a:t>
            </a:r>
            <a:endParaRPr lang="ru-RU" sz="2400" dirty="0" smtClean="0"/>
          </a:p>
          <a:p>
            <a:r>
              <a:rPr lang="ru-RU" sz="2400" dirty="0" smtClean="0"/>
              <a:t>Эпикур добавил две идеи: к числу свойств атомов относится вес,  движение атомов вследствие тяжести  сопровождается их самопроизвольными отклонениями, что обеспечивает возможность столкновений и сочетаний атомов.</a:t>
            </a:r>
          </a:p>
          <a:p>
            <a:endParaRPr lang="ru-RU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11560" y="4005064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Атомы бесчисленны по величине и носятся они во вселенной, кружась в вихре….Таким образом образуются: огонь, вода, воздух, земля….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9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Лукреций Кар –»О природе вещей» -..</a:t>
            </a:r>
          </a:p>
          <a:p>
            <a:r>
              <a:rPr lang="ru-RU" dirty="0" smtClean="0"/>
              <a:t>   … запахи мы обоняем различного рода</a:t>
            </a:r>
          </a:p>
          <a:p>
            <a:r>
              <a:rPr lang="ru-RU" dirty="0" smtClean="0"/>
              <a:t>Хоть и не видим совсем, как в ноздри они проникают…</a:t>
            </a:r>
          </a:p>
          <a:p>
            <a:r>
              <a:rPr lang="ru-RU" dirty="0" smtClean="0"/>
              <a:t>…Но это все обладает, однако, телесной природой.</a:t>
            </a:r>
          </a:p>
          <a:p>
            <a:r>
              <a:rPr lang="ru-RU" dirty="0" smtClean="0"/>
              <a:t>Если оно способно приводить наши чувства в движенье:</a:t>
            </a:r>
          </a:p>
          <a:p>
            <a:r>
              <a:rPr lang="ru-RU" dirty="0" smtClean="0"/>
              <a:t>Ведь осязать, как и быть осязаемым, тело лишь может.</a:t>
            </a:r>
          </a:p>
          <a:p>
            <a:r>
              <a:rPr lang="ru-RU" dirty="0" smtClean="0"/>
              <a:t>И, наконец, на морском берегу, разбивающим волны,</a:t>
            </a:r>
          </a:p>
          <a:p>
            <a:r>
              <a:rPr lang="ru-RU" dirty="0" smtClean="0"/>
              <a:t>Платье сыреет всегда, а на солнце вися, оно сохнет;</a:t>
            </a:r>
          </a:p>
          <a:p>
            <a:r>
              <a:rPr lang="ru-RU" dirty="0" smtClean="0"/>
              <a:t>Видеть, однако,  нельзя, как она исчезает от зноя…</a:t>
            </a:r>
          </a:p>
          <a:p>
            <a:endParaRPr lang="ru-RU" dirty="0" smtClean="0"/>
          </a:p>
          <a:p>
            <a:r>
              <a:rPr lang="ru-RU" dirty="0" smtClean="0"/>
              <a:t>Теплота – </a:t>
            </a:r>
            <a:r>
              <a:rPr lang="ru-RU" dirty="0" err="1" smtClean="0"/>
              <a:t>флагистон</a:t>
            </a:r>
            <a:r>
              <a:rPr lang="ru-RU" dirty="0" smtClean="0"/>
              <a:t>…. Ломоносов – листья в лесу… Карно –французский </a:t>
            </a:r>
            <a:r>
              <a:rPr lang="ru-RU" dirty="0" err="1" smtClean="0"/>
              <a:t>инженер_</a:t>
            </a:r>
            <a:r>
              <a:rPr lang="ru-RU" dirty="0" smtClean="0"/>
              <a:t>»Тепло – не что иное, как движущаяся сила или, вернее, движение, изменившее свой вид; это движение частиц тела; Повсюду, где происходит уничтожение движущей силы, возникает одновременно теплота в количестве, точно пропорциональном количеству исчезнувшей движущей силы..</a:t>
            </a:r>
          </a:p>
          <a:p>
            <a:endParaRPr lang="ru-RU" dirty="0" smtClean="0"/>
          </a:p>
          <a:p>
            <a:r>
              <a:rPr lang="ru-RU" dirty="0" smtClean="0"/>
              <a:t>  </a:t>
            </a:r>
            <a:r>
              <a:rPr lang="ru-RU" dirty="0" err="1" smtClean="0"/>
              <a:t>Клаузиус</a:t>
            </a:r>
            <a:r>
              <a:rPr lang="ru-RU" dirty="0" smtClean="0"/>
              <a:t> –(немецкий физик)-»Во всех случаях, когда из теплоты появляется работа, тратится пропорциональное полученной работе количество тепла, и, наоборот, при затрате той же работы получается то же количество тепла..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221088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Жан </a:t>
            </a:r>
            <a:r>
              <a:rPr lang="ru-RU" sz="2400" dirty="0" err="1" smtClean="0"/>
              <a:t>Батисто</a:t>
            </a:r>
            <a:r>
              <a:rPr lang="ru-RU" sz="2400" dirty="0" smtClean="0"/>
              <a:t> </a:t>
            </a:r>
            <a:r>
              <a:rPr lang="ru-RU" sz="2400" dirty="0" err="1" smtClean="0"/>
              <a:t>Перрен</a:t>
            </a:r>
            <a:r>
              <a:rPr lang="ru-RU" sz="2400" dirty="0" smtClean="0"/>
              <a:t> – 1913 – книга «Атомы»-объяснение Броуновского движения… Объемы зернышек менялись в отношении от 1 до 50,  расчеты 13 000 зернышек, концентрация по геометрической прогрессии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99695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1827 год Броун, наблюдавший под микроскопом цветочную пыльцу, обнаружил хаотичное движение отдельных пылинок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Первым действительно научным обоснованием атомистической теории, утверждающей , что всякий химический элемент состоит из мельчайших частиц, явилась работа английского школьного учителя математики Дж.Дальтона (1766-1844), статья которого, посвященная этой проблеме, появилась в 1803</a:t>
            </a:r>
            <a:r>
              <a:rPr lang="ru-RU" dirty="0" smtClean="0"/>
              <a:t>. </a:t>
            </a:r>
          </a:p>
          <a:p>
            <a:r>
              <a:rPr lang="ru-RU" sz="2400" dirty="0" smtClean="0"/>
              <a:t>Он установил, что отношения прореагировавших количеств водорода и кислорода всегда представляют собой отношения небольших целых чисел. Так, при образовании воды (H2O) в реакцию с 16 г кислорода вступают 2,016 г газообразного водорода, а при образовании </a:t>
            </a:r>
            <a:r>
              <a:rPr lang="ru-RU" sz="2400" dirty="0" err="1" smtClean="0"/>
              <a:t>перикиси</a:t>
            </a:r>
            <a:r>
              <a:rPr lang="ru-RU" sz="2400" dirty="0" smtClean="0"/>
              <a:t> водорода (H2O2) с 2,016 г водорода соединяются 32 г газообразного кислорода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332656"/>
            <a:ext cx="68407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Джон Дальтон считал, что элемент – это вещество, состоящее из атомов  одного сорта, а разные атомы отличаются по весу..</a:t>
            </a:r>
          </a:p>
          <a:p>
            <a:r>
              <a:rPr lang="ru-RU" sz="2400" dirty="0" smtClean="0"/>
              <a:t>Дальтон полагал, что в химических реакциях соединения происходит объединение атомов. </a:t>
            </a:r>
          </a:p>
          <a:p>
            <a:endParaRPr lang="ru-RU" sz="2400" dirty="0" smtClean="0"/>
          </a:p>
          <a:p>
            <a:r>
              <a:rPr lang="ru-RU" sz="2400" dirty="0" smtClean="0"/>
              <a:t>  </a:t>
            </a:r>
            <a:r>
              <a:rPr lang="ru-RU" sz="2400" dirty="0" err="1" smtClean="0"/>
              <a:t>Амедео</a:t>
            </a:r>
            <a:r>
              <a:rPr lang="ru-RU" sz="2400" dirty="0" smtClean="0"/>
              <a:t> Авогадро ввел понятие молекулы и считал, что частицы простых газов есть молекулы, состоящие из двух атомов</a:t>
            </a:r>
          </a:p>
          <a:p>
            <a:endParaRPr lang="ru-RU" sz="2400" dirty="0" smtClean="0"/>
          </a:p>
          <a:p>
            <a:r>
              <a:rPr lang="ru-RU" sz="2400" dirty="0" smtClean="0"/>
              <a:t>Большое количество экспериментальных данных, относящихся не только к газам, но также и к жидкостям и твердым соединениям, собрал </a:t>
            </a:r>
            <a:r>
              <a:rPr lang="ru-RU" sz="2400" dirty="0" err="1" smtClean="0"/>
              <a:t>Й.Берцелиус</a:t>
            </a:r>
            <a:r>
              <a:rPr lang="ru-RU" sz="2400" dirty="0" smtClean="0"/>
              <a:t> (1779-1848), который провел точные измерения реагирующих масс элементов для многих соединений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1811 А. Авогадро (1776-1856) выдвинул гипотезу, которая значительно упрощала анализ того, как из элементов образуются соединения, и устанавливала различие между атомами и молекулами. Его мысль состояла в том, что равные объемы газов, находящиеся при одинаковых температуре и давлении, содержат одно и то же число молекул.</a:t>
            </a:r>
          </a:p>
          <a:p>
            <a:r>
              <a:rPr lang="ru-RU" sz="2400" dirty="0" smtClean="0"/>
              <a:t>Один моль идеального газа при нормальных условиях (н.у.), т.е. стандартных температуре и давлении, занимает объем 22,4 л. Число Авогадро - это полное число молекул в одном моле вещества или в 22,4 л газа при н.у.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5846"/>
            <a:ext cx="88204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Электро́лиз</a:t>
            </a:r>
            <a:r>
              <a:rPr lang="ru-RU" sz="2400" dirty="0" smtClean="0"/>
              <a:t> — физико-химический процесс, состоящий в выделении на </a:t>
            </a:r>
            <a:r>
              <a:rPr lang="ru-RU" sz="2400" i="1" dirty="0" smtClean="0"/>
              <a:t>электродах</a:t>
            </a:r>
            <a:r>
              <a:rPr lang="ru-RU" sz="2400" dirty="0" smtClean="0"/>
              <a:t> составных частей растворённых веществ или других веществ, являющихся результатом вторичных реакций на </a:t>
            </a:r>
            <a:r>
              <a:rPr lang="ru-RU" sz="2400" dirty="0" smtClean="0">
                <a:hlinkClick r:id="rId2" tooltip="Электрод"/>
              </a:rPr>
              <a:t>электродах</a:t>
            </a:r>
            <a:r>
              <a:rPr lang="ru-RU" sz="2400" dirty="0" smtClean="0"/>
              <a:t>, который возникает при прохождении </a:t>
            </a:r>
            <a:r>
              <a:rPr lang="ru-RU" sz="2400" dirty="0" smtClean="0">
                <a:hlinkClick r:id="rId3" tooltip="Электрический ток"/>
              </a:rPr>
              <a:t>электрического тока</a:t>
            </a:r>
            <a:r>
              <a:rPr lang="ru-RU" sz="2400" dirty="0" smtClean="0"/>
              <a:t> через раствор, либо расплав </a:t>
            </a:r>
            <a:r>
              <a:rPr lang="ru-RU" sz="2400" i="1" dirty="0" smtClean="0">
                <a:hlinkClick r:id="rId4" tooltip="Электролит"/>
              </a:rPr>
              <a:t>электролита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Упорядоченное движение </a:t>
            </a:r>
            <a:r>
              <a:rPr lang="ru-RU" sz="2400" dirty="0" smtClean="0">
                <a:hlinkClick r:id="rId5" tooltip="Ион"/>
              </a:rPr>
              <a:t>ионов</a:t>
            </a:r>
            <a:r>
              <a:rPr lang="ru-RU" sz="2400" dirty="0" smtClean="0"/>
              <a:t> в проводящих жидкостях происходит в электрическом поле, которое создается </a:t>
            </a:r>
            <a:r>
              <a:rPr lang="ru-RU" sz="2400" b="1" dirty="0" smtClean="0"/>
              <a:t>электродами</a:t>
            </a:r>
            <a:r>
              <a:rPr lang="ru-RU" sz="2400" dirty="0" smtClean="0"/>
              <a:t> — проводниками, соединёнными с полюсами источника электрической энергии. </a:t>
            </a:r>
          </a:p>
          <a:p>
            <a:r>
              <a:rPr lang="ru-RU" sz="2400" b="1" dirty="0" smtClean="0">
                <a:hlinkClick r:id="rId6" tooltip="Анод"/>
              </a:rPr>
              <a:t>Анодом</a:t>
            </a:r>
            <a:r>
              <a:rPr lang="ru-RU" sz="2400" dirty="0" smtClean="0"/>
              <a:t> при электролизе называется положительный электрод, </a:t>
            </a:r>
            <a:r>
              <a:rPr lang="ru-RU" sz="2400" b="1" dirty="0" smtClean="0">
                <a:hlinkClick r:id="rId7" tooltip="Катод"/>
              </a:rPr>
              <a:t>катодом</a:t>
            </a:r>
            <a:r>
              <a:rPr lang="ru-RU" sz="2400" dirty="0" smtClean="0"/>
              <a:t> — отрицательный</a:t>
            </a:r>
            <a:r>
              <a:rPr lang="ru-RU" sz="2400" baseline="30000" dirty="0" smtClean="0">
                <a:hlinkClick r:id="rId8"/>
              </a:rPr>
              <a:t>[</a:t>
            </a:r>
            <a:r>
              <a:rPr lang="ru-RU" sz="2400" dirty="0" smtClean="0"/>
              <a:t> Положительные </a:t>
            </a:r>
            <a:r>
              <a:rPr lang="ru-RU" sz="2400" dirty="0" smtClean="0">
                <a:hlinkClick r:id="rId5" tooltip="Ион"/>
              </a:rPr>
              <a:t>ионы</a:t>
            </a:r>
            <a:r>
              <a:rPr lang="ru-RU" sz="2400" dirty="0" smtClean="0"/>
              <a:t> — </a:t>
            </a:r>
            <a:r>
              <a:rPr lang="ru-RU" sz="2400" b="1" dirty="0" smtClean="0">
                <a:hlinkClick r:id="rId9" tooltip="Катион"/>
              </a:rPr>
              <a:t>катионы</a:t>
            </a:r>
            <a:r>
              <a:rPr lang="ru-RU" sz="2400" dirty="0" smtClean="0"/>
              <a:t> — (</a:t>
            </a:r>
            <a:r>
              <a:rPr lang="ru-RU" sz="2400" dirty="0" smtClean="0">
                <a:hlinkClick r:id="rId5" tooltip="Ион"/>
              </a:rPr>
              <a:t>ионы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10" tooltip="Металл"/>
              </a:rPr>
              <a:t>металлов</a:t>
            </a:r>
            <a:r>
              <a:rPr lang="ru-RU" sz="2400" dirty="0" smtClean="0"/>
              <a:t>, </a:t>
            </a:r>
            <a:r>
              <a:rPr lang="ru-RU" sz="2400" dirty="0" smtClean="0">
                <a:hlinkClick r:id="rId11" tooltip="Водород"/>
              </a:rPr>
              <a:t>водородные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5" tooltip="Ион"/>
              </a:rPr>
              <a:t>ионы</a:t>
            </a:r>
            <a:r>
              <a:rPr lang="ru-RU" sz="2400" dirty="0" smtClean="0"/>
              <a:t>, ионы </a:t>
            </a:r>
            <a:r>
              <a:rPr lang="ru-RU" sz="2400" dirty="0" smtClean="0">
                <a:hlinkClick r:id="rId12" tooltip="Аммоний"/>
              </a:rPr>
              <a:t>аммония</a:t>
            </a:r>
            <a:r>
              <a:rPr lang="ru-RU" sz="2400" dirty="0" smtClean="0"/>
              <a:t> и др.) — движутся к катоду, отрицательные </a:t>
            </a:r>
            <a:r>
              <a:rPr lang="ru-RU" sz="2400" dirty="0" smtClean="0">
                <a:hlinkClick r:id="rId5" tooltip="Ион"/>
              </a:rPr>
              <a:t>ионы</a:t>
            </a:r>
            <a:r>
              <a:rPr lang="ru-RU" sz="2400" dirty="0" smtClean="0"/>
              <a:t> — </a:t>
            </a:r>
            <a:r>
              <a:rPr lang="ru-RU" sz="2400" b="1" dirty="0" smtClean="0">
                <a:hlinkClick r:id="rId13" tooltip="Анион"/>
              </a:rPr>
              <a:t>анионы</a:t>
            </a:r>
            <a:r>
              <a:rPr lang="ru-RU" sz="2400" dirty="0" smtClean="0"/>
              <a:t> — (ионы кислотных остатков и гидроксильной группы) — движутся к аноду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old.college.ru/physics/courses/op25part2/content/chapter1/section/paragraph15/images/1-15-1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620688"/>
            <a:ext cx="4885502" cy="371681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4653136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Электролиз</a:t>
            </a:r>
            <a:r>
              <a:rPr lang="ru-RU" sz="2800" dirty="0" smtClean="0"/>
              <a:t> включает два процесса: миграцию реагирующих частиц под действием электрического поля к поверхности электрода и переход заряда с частицы на электрод или с электрода на частицу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836712"/>
            <a:ext cx="76328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Борис Семенович Якоби из письма к Фарадею – работая над электромагнитными явлениями, я нашел…. Что при помощи </a:t>
            </a:r>
            <a:r>
              <a:rPr lang="ru-RU" sz="2400" dirty="0" err="1" smtClean="0"/>
              <a:t>вольтаического</a:t>
            </a:r>
            <a:r>
              <a:rPr lang="ru-RU" sz="2400" dirty="0" smtClean="0"/>
              <a:t> действия можно получить рельефную копию с награвированной медной пластины и что с полученной рельефной копии можно получить обратную копию тем же самым процессом, так что  создалась возможность размножения медных копий в любом количестве…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M Faraday Th Phillips oil 184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3" y="1"/>
            <a:ext cx="3096344" cy="4005854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053061"/>
            <a:ext cx="914400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— масса осаждённого на электроде вещества в граммах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Q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— полный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4" tooltip="Электрический заряд"/>
              </a:rPr>
              <a:t>электрический заряд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прошедший через вещество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 F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= 96 485,3383(83)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5" tooltip="Кулон"/>
              </a:rPr>
              <a:t>Кл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6" tooltip="Моль"/>
              </a:rPr>
              <a:t>моль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−1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—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7" tooltip="Постоянная Фарадея"/>
              </a:rPr>
              <a:t>постоянная Фарадея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  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—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8" tooltip="Молярная масса"/>
              </a:rPr>
              <a:t>молярная масса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вещества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—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9" tooltip="Валентность"/>
              </a:rPr>
              <a:t>валентное число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10" tooltip="Ион"/>
              </a:rPr>
              <a:t>ионов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вещества (число электронов на один ион).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30" name="Picture 6" descr="m \ = \ \left({ Q \over F }\right)\left({ M \over z }\right) 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4008" y="1556792"/>
            <a:ext cx="4195196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Для выделения одного моля вещества, т.е. </a:t>
            </a:r>
            <a:r>
              <a:rPr lang="en-US" sz="2400" dirty="0" smtClean="0"/>
              <a:t>m = M</a:t>
            </a:r>
            <a:r>
              <a:rPr lang="ru-RU" sz="2400" dirty="0" smtClean="0"/>
              <a:t>, через электролит должен пройти заряд </a:t>
            </a:r>
            <a:r>
              <a:rPr lang="en-US" sz="2400" dirty="0" smtClean="0"/>
              <a:t> q </a:t>
            </a:r>
            <a:r>
              <a:rPr lang="ru-RU" sz="2400" dirty="0" smtClean="0"/>
              <a:t>=</a:t>
            </a:r>
            <a:r>
              <a:rPr lang="en-US" sz="2400" dirty="0" smtClean="0"/>
              <a:t> F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Измерив этот заряд и, зная, что в моле вещества содержится число ионов, равное числу Авогадро </a:t>
            </a:r>
            <a:r>
              <a:rPr lang="en-US" sz="2400" dirty="0" smtClean="0"/>
              <a:t> N</a:t>
            </a:r>
            <a:r>
              <a:rPr lang="en-US" sz="2400" baseline="-25000" dirty="0" smtClean="0"/>
              <a:t>A</a:t>
            </a:r>
            <a:r>
              <a:rPr lang="ru-RU" sz="2400" dirty="0" smtClean="0"/>
              <a:t>, можно найти заряд одного иона. </a:t>
            </a:r>
          </a:p>
          <a:p>
            <a:r>
              <a:rPr lang="ru-RU" sz="2400" dirty="0" smtClean="0"/>
              <a:t>   Расчет выполнил ирландский ученый </a:t>
            </a:r>
            <a:r>
              <a:rPr lang="ru-RU" sz="2400" dirty="0" err="1" smtClean="0"/>
              <a:t>Стоней</a:t>
            </a:r>
            <a:r>
              <a:rPr lang="ru-RU" sz="2400" dirty="0" smtClean="0"/>
              <a:t> в 1874 году. Он предложил </a:t>
            </a:r>
            <a:r>
              <a:rPr lang="ru-RU" sz="2400" dirty="0" smtClean="0"/>
              <a:t>назвать значение </a:t>
            </a:r>
            <a:r>
              <a:rPr lang="ru-RU" sz="2400" dirty="0" smtClean="0"/>
              <a:t>элементарного заряда </a:t>
            </a:r>
            <a:r>
              <a:rPr lang="ru-RU" sz="2400" i="1" dirty="0" smtClean="0"/>
              <a:t> электроном.</a:t>
            </a:r>
            <a:r>
              <a:rPr lang="ru-RU" sz="2400" dirty="0" smtClean="0"/>
              <a:t> Но электрон </a:t>
            </a:r>
            <a:r>
              <a:rPr lang="ru-RU" sz="2400" dirty="0" err="1" smtClean="0"/>
              <a:t>Стонея</a:t>
            </a:r>
            <a:r>
              <a:rPr lang="ru-RU" sz="2400" dirty="0" smtClean="0"/>
              <a:t> – не частица вещества, а название минимального количества электричества.</a:t>
            </a:r>
          </a:p>
          <a:p>
            <a:r>
              <a:rPr lang="ru-RU" sz="2400" dirty="0" smtClean="0"/>
              <a:t>   Мысль о дискретности электричества высказывалась еще раньше немецким физиком Вильгельмом Вебером, который считал, что с каждым весомым атомом связан электрический атом.</a:t>
            </a:r>
          </a:p>
          <a:p>
            <a:r>
              <a:rPr lang="ru-RU" sz="2400" dirty="0" smtClean="0"/>
              <a:t>   Но в это время  была создана теория магнитного поля Максвеллом, в основе которой лежала идея  непрерывной среды.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hysics.ru/courses/op25part2/content/chapter6/section/paragraph1/images/6-1-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643050"/>
            <a:ext cx="1695457" cy="162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00298" y="714356"/>
            <a:ext cx="30352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Модель атома Дж. </a:t>
            </a:r>
            <a:r>
              <a:rPr lang="ru-RU" dirty="0" smtClean="0"/>
              <a:t>Томсона</a:t>
            </a:r>
          </a:p>
          <a:p>
            <a:pPr algn="ctr"/>
            <a:r>
              <a:rPr lang="ru-RU" dirty="0" smtClean="0"/>
              <a:t>1903 год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717032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Модель Томсона</a:t>
            </a:r>
            <a:r>
              <a:rPr lang="ru-RU" sz="2400" dirty="0" smtClean="0"/>
              <a:t> (иначе называемая «</a:t>
            </a:r>
            <a:r>
              <a:rPr lang="ru-RU" sz="2400" i="1" dirty="0" err="1" smtClean="0"/>
              <a:t>пудинговая</a:t>
            </a:r>
            <a:r>
              <a:rPr lang="ru-RU" sz="2400" i="1" dirty="0" smtClean="0"/>
              <a:t> модель атома</a:t>
            </a:r>
            <a:r>
              <a:rPr lang="ru-RU" sz="2400" dirty="0" smtClean="0"/>
              <a:t>») — модель </a:t>
            </a:r>
            <a:r>
              <a:rPr lang="ru-RU" sz="2400" dirty="0" smtClean="0">
                <a:hlinkClick r:id="rId3" tooltip="Атом"/>
              </a:rPr>
              <a:t>атома</a:t>
            </a:r>
            <a:r>
              <a:rPr lang="ru-RU" sz="2400" dirty="0" smtClean="0"/>
              <a:t>, предложенная в 1904 году </a:t>
            </a:r>
            <a:r>
              <a:rPr lang="ru-RU" sz="2400" dirty="0" smtClean="0">
                <a:hlinkClick r:id="rId4" tooltip="Томсон, Джозеф Джон"/>
              </a:rPr>
              <a:t>Джозефом Джоном Томсоном</a:t>
            </a:r>
            <a:r>
              <a:rPr lang="ru-RU" sz="2400" dirty="0" smtClean="0"/>
              <a:t>. Открыв в 1897 году </a:t>
            </a:r>
            <a:r>
              <a:rPr lang="ru-RU" sz="2400" dirty="0" smtClean="0">
                <a:hlinkClick r:id="rId5" tooltip="Электрон"/>
              </a:rPr>
              <a:t>электрон</a:t>
            </a:r>
            <a:r>
              <a:rPr lang="ru-RU" sz="2400" dirty="0" smtClean="0"/>
              <a:t>, Томсон предположил, что «корпускулы» являются составными частями атома и решил создать модель атома, отражающую это предположение.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8680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1896 году Анри Беккерель открывает явление радиоактивности. Вскоре обнаруживается, что под действием магнитного поля излучение расщепляется, одна из которых отклоняется как поток отрицательно заряженных частиц…Отношение </a:t>
            </a:r>
            <a:r>
              <a:rPr lang="en-US" sz="2400" dirty="0" smtClean="0"/>
              <a:t> e/m</a:t>
            </a:r>
            <a:r>
              <a:rPr lang="ru-RU" sz="2400" dirty="0" smtClean="0"/>
              <a:t> как и у катодных лучей..</a:t>
            </a:r>
          </a:p>
          <a:p>
            <a:r>
              <a:rPr lang="ru-RU" sz="2400" dirty="0" smtClean="0"/>
              <a:t>    В 1887 году Герц обнаруживает, что, если шарик осветить ультрафиолетовым светом, разряд наступает раньше…</a:t>
            </a:r>
          </a:p>
          <a:p>
            <a:r>
              <a:rPr lang="ru-RU" sz="2400" dirty="0" smtClean="0"/>
              <a:t>    1888 г – Столетов А.Г. Провел опыты, в которых между заряженными пластинами конденсатора возникает ток, если катод освещается ультрафиолетовым светом..</a:t>
            </a:r>
          </a:p>
          <a:p>
            <a:r>
              <a:rPr lang="ru-RU" sz="2400" dirty="0" smtClean="0"/>
              <a:t>    1899 год Томсон измерил отношение </a:t>
            </a:r>
            <a:r>
              <a:rPr lang="en-US" sz="2400" dirty="0" smtClean="0"/>
              <a:t>e/m </a:t>
            </a:r>
            <a:r>
              <a:rPr lang="ru-RU" sz="2400" dirty="0" smtClean="0"/>
              <a:t>для частиц, возникающих при </a:t>
            </a:r>
            <a:r>
              <a:rPr lang="ru-RU" sz="2400" dirty="0" smtClean="0"/>
              <a:t>фотоэффекте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428625"/>
            <a:ext cx="9144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 i="1" dirty="0">
                <a:solidFill>
                  <a:srgbClr val="124815"/>
                </a:solidFill>
                <a:latin typeface="Times" charset="-52"/>
                <a:cs typeface="Times New Roman" pitchFamily="18" charset="0"/>
              </a:rPr>
              <a:t>Фотоэлектрический эффект</a:t>
            </a:r>
            <a:endParaRPr lang="en-US" sz="2800" b="1" i="1" dirty="0">
              <a:solidFill>
                <a:srgbClr val="124815"/>
              </a:solidFill>
              <a:latin typeface="Times" charset="-52"/>
              <a:cs typeface="Times New Roman" pitchFamily="18" charset="0"/>
            </a:endParaRPr>
          </a:p>
          <a:p>
            <a:pPr algn="ctr"/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был открыт в 1887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году немецким физиком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729780"/>
                </a:solidFill>
                <a:latin typeface="Times" charset="-52"/>
                <a:cs typeface="Times New Roman" pitchFamily="18" charset="0"/>
                <a:hlinkClick r:id="rId2"/>
              </a:rPr>
              <a:t>Г.</a:t>
            </a:r>
            <a:r>
              <a:rPr lang="ru-RU" sz="2800" dirty="0">
                <a:solidFill>
                  <a:srgbClr val="729780"/>
                </a:solidFill>
                <a:latin typeface="Calibri" pitchFamily="34" charset="0"/>
                <a:cs typeface="Times New Roman" pitchFamily="18" charset="0"/>
                <a:hlinkClick r:id="rId2"/>
              </a:rPr>
              <a:t> </a:t>
            </a:r>
            <a:r>
              <a:rPr lang="ru-RU" sz="2800" dirty="0">
                <a:solidFill>
                  <a:srgbClr val="729780"/>
                </a:solidFill>
                <a:latin typeface="Times" charset="-52"/>
                <a:cs typeface="Times New Roman" pitchFamily="18" charset="0"/>
                <a:hlinkClick r:id="rId2"/>
              </a:rPr>
              <a:t>Герцем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и в 1888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1890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годах экспериментально исследован А.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Г.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Столетовым.</a:t>
            </a:r>
            <a:endParaRPr lang="en-US" sz="2800" dirty="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algn="ctr"/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Наиболее полное исследование явления фотоэффекта было выполнено Ф.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Ленардом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в 1900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г. К этому времени уже был открыт электрон (1897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г.,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dirty="0">
                <a:solidFill>
                  <a:srgbClr val="729780"/>
                </a:solidFill>
                <a:latin typeface="Times" charset="-52"/>
                <a:cs typeface="Times New Roman" pitchFamily="18" charset="0"/>
                <a:hlinkClick r:id="rId3"/>
              </a:rPr>
              <a:t>Дж.</a:t>
            </a:r>
            <a:r>
              <a:rPr lang="ru-RU" sz="2800" dirty="0">
                <a:solidFill>
                  <a:srgbClr val="729780"/>
                </a:solidFill>
                <a:latin typeface="Calibri" pitchFamily="34" charset="0"/>
                <a:cs typeface="Times New Roman" pitchFamily="18" charset="0"/>
                <a:hlinkClick r:id="rId3"/>
              </a:rPr>
              <a:t> </a:t>
            </a:r>
            <a:r>
              <a:rPr lang="ru-RU" sz="2800" dirty="0">
                <a:solidFill>
                  <a:srgbClr val="729780"/>
                </a:solidFill>
                <a:latin typeface="Times" charset="-52"/>
                <a:cs typeface="Times New Roman" pitchFamily="18" charset="0"/>
                <a:hlinkClick r:id="rId3"/>
              </a:rPr>
              <a:t>Томсон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), и стало ясно, что фотоэффект (или точнее </a:t>
            </a:r>
            <a:r>
              <a:rPr lang="ru-RU" sz="28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2800" dirty="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внешний фотоэффект) состоит в вырывании электронов из вещества под действием падающего на него света.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5/section/paragraph2/images/5-2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0"/>
            <a:ext cx="442912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6/section/paragraph1/images/6-1-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785794"/>
            <a:ext cx="4324366" cy="244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3643314"/>
            <a:ext cx="76438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    </a:t>
            </a:r>
            <a:r>
              <a:rPr lang="ru-RU" sz="2800" dirty="0" smtClean="0"/>
              <a:t>Схема </a:t>
            </a:r>
            <a:r>
              <a:rPr lang="ru-RU" sz="2800" dirty="0"/>
              <a:t>опыта Резерфорда по рассеянию </a:t>
            </a:r>
            <a:endParaRPr lang="ru-RU" sz="2800" dirty="0" smtClean="0"/>
          </a:p>
          <a:p>
            <a:pPr algn="ctr"/>
            <a:r>
              <a:rPr lang="ru-RU" sz="2800" dirty="0" err="1" smtClean="0"/>
              <a:t>α-частиц.</a:t>
            </a:r>
            <a:endParaRPr lang="ru-RU" sz="2800" dirty="0" smtClean="0"/>
          </a:p>
          <a:p>
            <a:r>
              <a:rPr lang="ru-RU" dirty="0" smtClean="0"/>
              <a:t> </a:t>
            </a:r>
            <a:r>
              <a:rPr lang="ru-RU" dirty="0"/>
              <a:t>K – свинцовый контейнер с радиоактивным веществом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Э – экран, покрытый сернистым цинком, </a:t>
            </a:r>
            <a:endParaRPr lang="ru-RU" dirty="0" smtClean="0"/>
          </a:p>
          <a:p>
            <a:r>
              <a:rPr lang="ru-RU" dirty="0" smtClean="0"/>
              <a:t>Ф – </a:t>
            </a:r>
            <a:r>
              <a:rPr lang="ru-RU" dirty="0"/>
              <a:t>золотая фольга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M – микроскоп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642918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 радиоактивного источника, заключенного в свинцовый контейнер, </a:t>
            </a:r>
            <a:r>
              <a:rPr lang="ru-RU" dirty="0" err="1"/>
              <a:t>α-частицы </a:t>
            </a:r>
            <a:r>
              <a:rPr lang="ru-RU" dirty="0"/>
              <a:t>направлялись на тонкую металлическую фольгу. Рассеянные частицы попадали на экран, покрытый слоем кристаллов сульфида цинка, способных светиться под ударами быстрых заряженных </a:t>
            </a:r>
            <a:r>
              <a:rPr lang="ru-RU" dirty="0" smtClean="0"/>
              <a:t>частиц. </a:t>
            </a:r>
            <a:r>
              <a:rPr lang="ru-RU" dirty="0"/>
              <a:t>Наблюдения рассеянных </a:t>
            </a:r>
            <a:r>
              <a:rPr lang="ru-RU" dirty="0" err="1"/>
              <a:t>α-частиц </a:t>
            </a:r>
            <a:r>
              <a:rPr lang="ru-RU" dirty="0"/>
              <a:t>в опыте Резерфорда можно было проводить под различными углами </a:t>
            </a:r>
            <a:r>
              <a:rPr lang="ru-RU" dirty="0" err="1"/>
              <a:t>φ </a:t>
            </a:r>
            <a:r>
              <a:rPr lang="ru-RU" dirty="0"/>
              <a:t>к первоначальному направлению </a:t>
            </a:r>
            <a:r>
              <a:rPr lang="ru-RU" dirty="0" smtClean="0"/>
              <a:t>пучка.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        </a:t>
            </a:r>
            <a:r>
              <a:rPr lang="ru-RU" dirty="0"/>
              <a:t>Было обнаружено, что большинство </a:t>
            </a:r>
            <a:r>
              <a:rPr lang="ru-RU" dirty="0" err="1"/>
              <a:t>α-частиц </a:t>
            </a:r>
            <a:r>
              <a:rPr lang="ru-RU" dirty="0"/>
              <a:t>проходит через тонкий слой металла, практически не испытывая отклонения. Однако небольшая часть частиц отклоняется на значительные углы, превышающие 30°. Очень редкие </a:t>
            </a:r>
            <a:r>
              <a:rPr lang="ru-RU" dirty="0" err="1"/>
              <a:t>α-частицы </a:t>
            </a:r>
            <a:r>
              <a:rPr lang="ru-RU" dirty="0"/>
              <a:t>(приблизительно одна на десять тысяч) испытывали отклонение на углы, близкие к 180°.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6/section/paragraph1/images/6-1-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142984"/>
            <a:ext cx="621510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42910" y="3105835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Рассеяние </a:t>
            </a:r>
            <a:r>
              <a:rPr lang="ru-RU" dirty="0" err="1"/>
              <a:t>α-частицы </a:t>
            </a:r>
            <a:r>
              <a:rPr lang="ru-RU" dirty="0"/>
              <a:t>в атоме Томсона (</a:t>
            </a:r>
            <a:r>
              <a:rPr lang="ru-RU" dirty="0" err="1"/>
              <a:t>a</a:t>
            </a:r>
            <a:r>
              <a:rPr lang="ru-RU" dirty="0"/>
              <a:t>) и в атоме Резерфорда (</a:t>
            </a:r>
            <a:r>
              <a:rPr lang="ru-RU" dirty="0" err="1"/>
              <a:t>b</a:t>
            </a:r>
            <a:r>
              <a:rPr lang="ru-RU" dirty="0"/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4143380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Таким </a:t>
            </a:r>
            <a:r>
              <a:rPr lang="ru-RU" dirty="0"/>
              <a:t>образом, опыты Резерфорда и его сотрудников привели к выводу, что в центре атома находится плотное положительно заряженное ядро, диаметр которого не превышает10</a:t>
            </a:r>
            <a:r>
              <a:rPr lang="ru-RU" baseline="30000" dirty="0"/>
              <a:t>–14</a:t>
            </a:r>
            <a:r>
              <a:rPr lang="ru-RU" dirty="0"/>
              <a:t>–10</a:t>
            </a:r>
            <a:r>
              <a:rPr lang="ru-RU" baseline="30000" dirty="0"/>
              <a:t>–15</a:t>
            </a:r>
            <a:r>
              <a:rPr lang="ru-RU" dirty="0"/>
              <a:t> м. Это ядро занимает только 10</a:t>
            </a:r>
            <a:r>
              <a:rPr lang="ru-RU" baseline="30000" dirty="0"/>
              <a:t>–12</a:t>
            </a:r>
            <a:r>
              <a:rPr lang="ru-RU" dirty="0"/>
              <a:t> часть полного объема атома, но </a:t>
            </a:r>
            <a:r>
              <a:rPr lang="ru-RU" dirty="0" smtClean="0"/>
              <a:t>содержит   </a:t>
            </a:r>
            <a:r>
              <a:rPr lang="ru-RU" dirty="0"/>
              <a:t> </a:t>
            </a:r>
            <a:r>
              <a:rPr lang="ru-RU" b="1" dirty="0" smtClean="0"/>
              <a:t>весь   </a:t>
            </a:r>
            <a:r>
              <a:rPr lang="ru-RU" dirty="0" smtClean="0"/>
              <a:t>положительный </a:t>
            </a:r>
            <a:r>
              <a:rPr lang="ru-RU" dirty="0"/>
              <a:t>заряд и не менее 99,95 % его массы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1149</Words>
  <Application>Microsoft Office PowerPoint</Application>
  <PresentationFormat>Экран (4:3)</PresentationFormat>
  <Paragraphs>67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G1-201-0</dc:creator>
  <cp:lastModifiedBy>user</cp:lastModifiedBy>
  <cp:revision>32</cp:revision>
  <dcterms:created xsi:type="dcterms:W3CDTF">2013-11-04T06:31:14Z</dcterms:created>
  <dcterms:modified xsi:type="dcterms:W3CDTF">2013-11-11T01:26:22Z</dcterms:modified>
</cp:coreProperties>
</file>